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Metode Pengembangan dan Desain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Metode pengembangan sistem yang akan digunakan adalah </a:t>
            </a:r>
            <a:r>
              <a:rPr lang="en-US" sz="1900" b="1" kern="0" spc="-39" dirty="0">
                <a:solidFill>
                  <a:srgbClr val="272525"/>
                </a:solidFill>
                <a:latin typeface="Poppins" panose="00000500000000000000" pitchFamily="2" charset="0"/>
                <a:ea typeface="Inter" pitchFamily="34" charset="-122"/>
                <a:cs typeface="Poppins" panose="00000500000000000000" pitchFamily="2" charset="0"/>
              </a:rPr>
              <a:t>Agile Development</a:t>
            </a:r>
            <a:r>
              <a:rPr lang="en-US" sz="1900" kern="0" spc="-39" dirty="0">
                <a:solidFill>
                  <a:srgbClr val="272525"/>
                </a:solidFill>
                <a:latin typeface="Poppins" panose="00000500000000000000" pitchFamily="2" charset="0"/>
                <a:ea typeface="Inter" pitchFamily="34" charset="-122"/>
                <a:cs typeface="Poppins" panose="00000500000000000000" pitchFamily="2" charset="0"/>
              </a:rPr>
              <a:t>. Metode ini dipilih karena fleksibilitas dan penyesuaian berkelanjutan terhadap kebutuhan pengguna.Agile memungkinkan peningkatan sistem secara bertahap, mempercepat waktu respons, dan meminimalisir risiko</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732679" y="3024683"/>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Design global system : </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732678" y="3631921"/>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Use case</a:t>
            </a:r>
          </a:p>
          <a:p>
            <a:pPr algn="l">
              <a:lnSpc>
                <a:spcPts val="3100"/>
              </a:lnSpc>
              <a:buSzPct val="100000"/>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	</a:t>
            </a: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890851" y="3971331"/>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7" name="Picture 6">
            <a:extLst>
              <a:ext uri="{FF2B5EF4-FFF2-40B4-BE49-F238E27FC236}">
                <a16:creationId xmlns:a16="http://schemas.microsoft.com/office/drawing/2014/main" id="{D93F3C30-0999-404B-8005-25EF1D2320BC}"/>
              </a:ext>
            </a:extLst>
          </p:cNvPr>
          <p:cNvPicPr>
            <a:picLocks noChangeAspect="1"/>
          </p:cNvPicPr>
          <p:nvPr/>
        </p:nvPicPr>
        <p:blipFill>
          <a:blip r:embed="rId3"/>
          <a:stretch>
            <a:fillRect/>
          </a:stretch>
        </p:blipFill>
        <p:spPr>
          <a:xfrm>
            <a:off x="2616637" y="1214389"/>
            <a:ext cx="8839200" cy="6696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pic>
        <p:nvPicPr>
          <p:cNvPr id="3" name="Picture 2">
            <a:extLst>
              <a:ext uri="{FF2B5EF4-FFF2-40B4-BE49-F238E27FC236}">
                <a16:creationId xmlns:a16="http://schemas.microsoft.com/office/drawing/2014/main" id="{00EF5AF0-E8E3-47F5-8226-8F43FDE3CB04}"/>
              </a:ext>
            </a:extLst>
          </p:cNvPr>
          <p:cNvPicPr>
            <a:picLocks noChangeAspect="1"/>
          </p:cNvPicPr>
          <p:nvPr/>
        </p:nvPicPr>
        <p:blipFill>
          <a:blip r:embed="rId2"/>
          <a:stretch>
            <a:fillRect/>
          </a:stretch>
        </p:blipFill>
        <p:spPr>
          <a:xfrm>
            <a:off x="2081574" y="1931344"/>
            <a:ext cx="9192168" cy="4550479"/>
          </a:xfrm>
          <a:prstGeom prst="rect">
            <a:avLst/>
          </a:prstGeom>
        </p:spPr>
      </p:pic>
    </p:spTree>
    <p:extLst>
      <p:ext uri="{BB962C8B-B14F-4D97-AF65-F5344CB8AC3E}">
        <p14:creationId xmlns:p14="http://schemas.microsoft.com/office/powerpoint/2010/main" val="298155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pic>
        <p:nvPicPr>
          <p:cNvPr id="6" name="Picture 5">
            <a:extLst>
              <a:ext uri="{FF2B5EF4-FFF2-40B4-BE49-F238E27FC236}">
                <a16:creationId xmlns:a16="http://schemas.microsoft.com/office/drawing/2014/main" id="{207C3388-A2B4-475F-A348-C848FCCF4037}"/>
              </a:ext>
            </a:extLst>
          </p:cNvPr>
          <p:cNvPicPr>
            <a:picLocks noChangeAspect="1"/>
          </p:cNvPicPr>
          <p:nvPr/>
        </p:nvPicPr>
        <p:blipFill>
          <a:blip r:embed="rId2"/>
          <a:stretch>
            <a:fillRect/>
          </a:stretch>
        </p:blipFill>
        <p:spPr>
          <a:xfrm>
            <a:off x="1998615" y="1906929"/>
            <a:ext cx="9808927" cy="4415742"/>
          </a:xfrm>
          <a:prstGeom prst="rect">
            <a:avLst/>
          </a:prstGeom>
        </p:spPr>
      </p:pic>
    </p:spTree>
    <p:extLst>
      <p:ext uri="{BB962C8B-B14F-4D97-AF65-F5344CB8AC3E}">
        <p14:creationId xmlns:p14="http://schemas.microsoft.com/office/powerpoint/2010/main" val="3851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3024321" y="817179"/>
            <a:ext cx="7415927" cy="2195750"/>
          </a:xfrm>
          <a:prstGeom prst="rect">
            <a:avLst/>
          </a:prstGeom>
          <a:noFill/>
          <a:ln/>
        </p:spPr>
        <p:txBody>
          <a:bodyPr wrap="square" lIns="0" tIns="0" rIns="0" bIns="0" rtlCol="0" anchor="t"/>
          <a:lstStyle/>
          <a:p>
            <a:pPr marL="0" indent="0" algn="ctr">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Struktur </a:t>
            </a: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Organisasi</a:t>
            </a: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 Perusahaan </a:t>
            </a:r>
          </a:p>
          <a:p>
            <a:pPr marL="0" indent="0" algn="ctr">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inti</a:t>
            </a:r>
          </a:p>
          <a:p>
            <a:pPr marL="0" indent="0" algn="ctr">
              <a:lnSpc>
                <a:spcPts val="6050"/>
              </a:lnSpc>
              <a:buNone/>
            </a:pPr>
            <a:endParaRPr lang="en-US" sz="4850" dirty="0">
              <a:latin typeface="Poppins" panose="00000500000000000000" pitchFamily="2" charset="0"/>
              <a:cs typeface="Poppins" panose="00000500000000000000" pitchFamily="2" charset="0"/>
            </a:endParaRPr>
          </a:p>
        </p:txBody>
      </p:sp>
      <p:sp>
        <p:nvSpPr>
          <p:cNvPr id="5" name="Shape 1"/>
          <p:cNvSpPr/>
          <p:nvPr/>
        </p:nvSpPr>
        <p:spPr>
          <a:xfrm>
            <a:off x="864037" y="4349710"/>
            <a:ext cx="7415927" cy="1443514"/>
          </a:xfrm>
          <a:prstGeom prst="roundRect">
            <a:avLst>
              <a:gd name="adj" fmla="val 7183"/>
            </a:avLst>
          </a:prstGeom>
          <a:noFill/>
          <a:ln w="15240">
            <a:solidFill>
              <a:srgbClr val="000000">
                <a:alpha val="8000"/>
              </a:srgbClr>
            </a:solidFill>
            <a:prstDash val="solid"/>
          </a:ln>
        </p:spPr>
      </p:sp>
      <p:pic>
        <p:nvPicPr>
          <p:cNvPr id="15" name="Picture 14">
            <a:extLst>
              <a:ext uri="{FF2B5EF4-FFF2-40B4-BE49-F238E27FC236}">
                <a16:creationId xmlns:a16="http://schemas.microsoft.com/office/drawing/2014/main" id="{5CD12294-16EF-4DC8-98F7-75F43D1C79E4}"/>
              </a:ext>
            </a:extLst>
          </p:cNvPr>
          <p:cNvPicPr>
            <a:picLocks noChangeAspect="1"/>
          </p:cNvPicPr>
          <p:nvPr/>
        </p:nvPicPr>
        <p:blipFill>
          <a:blip r:embed="rId3"/>
          <a:stretch>
            <a:fillRect/>
          </a:stretch>
        </p:blipFill>
        <p:spPr>
          <a:xfrm>
            <a:off x="995424" y="3189670"/>
            <a:ext cx="11702004" cy="3940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pic>
        <p:nvPicPr>
          <p:cNvPr id="13" name="Image 4" descr="preencoded.png"/>
          <p:cNvPicPr>
            <a:picLocks noChangeAspect="1"/>
          </p:cNvPicPr>
          <p:nvPr/>
        </p:nvPicPr>
        <p:blipFill>
          <a:blip r:embed="rId7"/>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IT</a:t>
            </a:r>
            <a:endParaRPr lang="en-US" sz="165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Sebagai pengelola sistem.</a:t>
            </a: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47311"/>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ea typeface="Inter Bold" pitchFamily="34" charset="-122"/>
                <a:cs typeface="Inter Bold" pitchFamily="34" charset="-120"/>
              </a:rPr>
              <a:t>Jadwal Pelaksanaan</a:t>
            </a:r>
            <a:endParaRPr lang="en-US" sz="4850" dirty="0"/>
          </a:p>
        </p:txBody>
      </p:sp>
      <p:sp>
        <p:nvSpPr>
          <p:cNvPr id="3" name="Shape 1"/>
          <p:cNvSpPr/>
          <p:nvPr/>
        </p:nvSpPr>
        <p:spPr>
          <a:xfrm>
            <a:off x="864037" y="2612588"/>
            <a:ext cx="12902327" cy="4269581"/>
          </a:xfrm>
          <a:prstGeom prst="roundRect">
            <a:avLst>
              <a:gd name="adj" fmla="val 2429"/>
            </a:avLst>
          </a:prstGeom>
          <a:noFill/>
          <a:ln w="15240">
            <a:solidFill>
              <a:srgbClr val="000000">
                <a:alpha val="8000"/>
              </a:srgbClr>
            </a:solidFill>
            <a:prstDash val="solid"/>
          </a:ln>
        </p:spPr>
      </p:sp>
      <p:sp>
        <p:nvSpPr>
          <p:cNvPr id="4" name="Shape 2"/>
          <p:cNvSpPr/>
          <p:nvPr/>
        </p:nvSpPr>
        <p:spPr>
          <a:xfrm>
            <a:off x="879277" y="2627828"/>
            <a:ext cx="12871847" cy="706517"/>
          </a:xfrm>
          <a:prstGeom prst="rect">
            <a:avLst/>
          </a:prstGeom>
          <a:solidFill>
            <a:srgbClr val="FFFFFF">
              <a:alpha val="4000"/>
            </a:srgbClr>
          </a:solidFill>
          <a:ln/>
        </p:spPr>
      </p:sp>
      <p:sp>
        <p:nvSpPr>
          <p:cNvPr id="5" name="Text 3"/>
          <p:cNvSpPr/>
          <p:nvPr/>
        </p:nvSpPr>
        <p:spPr>
          <a:xfrm>
            <a:off x="1126093"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Analisis Kebutuhan</a:t>
            </a:r>
            <a:endParaRPr lang="en-US" sz="1900" dirty="0"/>
          </a:p>
        </p:txBody>
      </p:sp>
      <p:sp>
        <p:nvSpPr>
          <p:cNvPr id="6" name="Text 4"/>
          <p:cNvSpPr/>
          <p:nvPr/>
        </p:nvSpPr>
        <p:spPr>
          <a:xfrm>
            <a:off x="7565827"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7" name="Shape 5"/>
          <p:cNvSpPr/>
          <p:nvPr/>
        </p:nvSpPr>
        <p:spPr>
          <a:xfrm>
            <a:off x="879277" y="3334345"/>
            <a:ext cx="12871847" cy="706517"/>
          </a:xfrm>
          <a:prstGeom prst="rect">
            <a:avLst/>
          </a:prstGeom>
          <a:solidFill>
            <a:srgbClr val="000000">
              <a:alpha val="4000"/>
            </a:srgbClr>
          </a:solidFill>
          <a:ln/>
        </p:spPr>
      </p:sp>
      <p:sp>
        <p:nvSpPr>
          <p:cNvPr id="8" name="Text 6"/>
          <p:cNvSpPr/>
          <p:nvPr/>
        </p:nvSpPr>
        <p:spPr>
          <a:xfrm>
            <a:off x="1126093"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Desain Sistem</a:t>
            </a:r>
            <a:endParaRPr lang="en-US" sz="1900" dirty="0"/>
          </a:p>
        </p:txBody>
      </p:sp>
      <p:sp>
        <p:nvSpPr>
          <p:cNvPr id="9" name="Text 7"/>
          <p:cNvSpPr/>
          <p:nvPr/>
        </p:nvSpPr>
        <p:spPr>
          <a:xfrm>
            <a:off x="7565827"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3 Pekan</a:t>
            </a:r>
            <a:endParaRPr lang="en-US" sz="1900" dirty="0"/>
          </a:p>
        </p:txBody>
      </p:sp>
      <p:sp>
        <p:nvSpPr>
          <p:cNvPr id="10" name="Shape 8"/>
          <p:cNvSpPr/>
          <p:nvPr/>
        </p:nvSpPr>
        <p:spPr>
          <a:xfrm>
            <a:off x="879277" y="4040862"/>
            <a:ext cx="12871847" cy="706517"/>
          </a:xfrm>
          <a:prstGeom prst="rect">
            <a:avLst/>
          </a:prstGeom>
          <a:solidFill>
            <a:srgbClr val="FFFFFF">
              <a:alpha val="4000"/>
            </a:srgbClr>
          </a:solidFill>
          <a:ln/>
        </p:spPr>
      </p:sp>
      <p:sp>
        <p:nvSpPr>
          <p:cNvPr id="11" name="Text 9"/>
          <p:cNvSpPr/>
          <p:nvPr/>
        </p:nvSpPr>
        <p:spPr>
          <a:xfrm>
            <a:off x="1126093"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Pengembangan</a:t>
            </a:r>
            <a:endParaRPr lang="en-US" sz="1900" dirty="0"/>
          </a:p>
        </p:txBody>
      </p:sp>
      <p:sp>
        <p:nvSpPr>
          <p:cNvPr id="12" name="Text 10"/>
          <p:cNvSpPr/>
          <p:nvPr/>
        </p:nvSpPr>
        <p:spPr>
          <a:xfrm>
            <a:off x="7565827"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4 Pekan</a:t>
            </a:r>
            <a:endParaRPr lang="en-US" sz="1900" dirty="0"/>
          </a:p>
        </p:txBody>
      </p:sp>
      <p:sp>
        <p:nvSpPr>
          <p:cNvPr id="13" name="Shape 11"/>
          <p:cNvSpPr/>
          <p:nvPr/>
        </p:nvSpPr>
        <p:spPr>
          <a:xfrm>
            <a:off x="879277" y="4747379"/>
            <a:ext cx="12871847" cy="706517"/>
          </a:xfrm>
          <a:prstGeom prst="rect">
            <a:avLst/>
          </a:prstGeom>
          <a:solidFill>
            <a:srgbClr val="000000">
              <a:alpha val="4000"/>
            </a:srgbClr>
          </a:solidFill>
          <a:ln/>
        </p:spPr>
      </p:sp>
      <p:sp>
        <p:nvSpPr>
          <p:cNvPr id="14" name="Text 12"/>
          <p:cNvSpPr/>
          <p:nvPr/>
        </p:nvSpPr>
        <p:spPr>
          <a:xfrm>
            <a:off x="1126093"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Uji Coba</a:t>
            </a:r>
            <a:endParaRPr lang="en-US" sz="1900" dirty="0"/>
          </a:p>
        </p:txBody>
      </p:sp>
      <p:sp>
        <p:nvSpPr>
          <p:cNvPr id="15" name="Text 13"/>
          <p:cNvSpPr/>
          <p:nvPr/>
        </p:nvSpPr>
        <p:spPr>
          <a:xfrm>
            <a:off x="7565827"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16" name="Shape 14"/>
          <p:cNvSpPr/>
          <p:nvPr/>
        </p:nvSpPr>
        <p:spPr>
          <a:xfrm>
            <a:off x="879277" y="5453896"/>
            <a:ext cx="12871847" cy="706517"/>
          </a:xfrm>
          <a:prstGeom prst="rect">
            <a:avLst/>
          </a:prstGeom>
          <a:solidFill>
            <a:srgbClr val="FFFFFF">
              <a:alpha val="4000"/>
            </a:srgbClr>
          </a:solidFill>
          <a:ln/>
        </p:spPr>
      </p:sp>
      <p:sp>
        <p:nvSpPr>
          <p:cNvPr id="17" name="Text 15"/>
          <p:cNvSpPr/>
          <p:nvPr/>
        </p:nvSpPr>
        <p:spPr>
          <a:xfrm>
            <a:off x="1126093"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Implementasi</a:t>
            </a:r>
            <a:endParaRPr lang="en-US" sz="1900" dirty="0"/>
          </a:p>
        </p:txBody>
      </p:sp>
      <p:sp>
        <p:nvSpPr>
          <p:cNvPr id="18" name="Text 16"/>
          <p:cNvSpPr/>
          <p:nvPr/>
        </p:nvSpPr>
        <p:spPr>
          <a:xfrm>
            <a:off x="7565827"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19" name="Shape 17"/>
          <p:cNvSpPr/>
          <p:nvPr/>
        </p:nvSpPr>
        <p:spPr>
          <a:xfrm>
            <a:off x="879277" y="6160413"/>
            <a:ext cx="12871847" cy="706517"/>
          </a:xfrm>
          <a:prstGeom prst="rect">
            <a:avLst/>
          </a:prstGeom>
          <a:solidFill>
            <a:srgbClr val="000000">
              <a:alpha val="4000"/>
            </a:srgbClr>
          </a:solidFill>
          <a:ln/>
        </p:spPr>
      </p:sp>
      <p:sp>
        <p:nvSpPr>
          <p:cNvPr id="20" name="Text 18"/>
          <p:cNvSpPr/>
          <p:nvPr/>
        </p:nvSpPr>
        <p:spPr>
          <a:xfrm>
            <a:off x="1126093"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Evaluasi</a:t>
            </a:r>
            <a:endParaRPr lang="en-US" sz="1900" dirty="0"/>
          </a:p>
        </p:txBody>
      </p:sp>
      <p:sp>
        <p:nvSpPr>
          <p:cNvPr id="21" name="Text 19"/>
          <p:cNvSpPr/>
          <p:nvPr/>
        </p:nvSpPr>
        <p:spPr>
          <a:xfrm>
            <a:off x="7565827"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22" name="Rectangle: Rounded Corners 21">
            <a:extLst>
              <a:ext uri="{FF2B5EF4-FFF2-40B4-BE49-F238E27FC236}">
                <a16:creationId xmlns:a16="http://schemas.microsoft.com/office/drawing/2014/main" id="{64987082-16EC-46E3-AAD0-AE68EAC29F7F}"/>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08158"/>
            <a:ext cx="4792844"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Anggaran</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673435"/>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Pengembangan perangkat lunak: Perkiraan biaya yang diperlukan untuk merancang, membangun, dan menguji sistem informasi manajemen inventaris.</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864037" y="4549854"/>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Pelatihan staff: Biaya yang digunakan untuk melatih karyawan bagaimana menggunakan sistem baru.</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864037" y="503122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Biaya perawatan sistem: Mencakup biaya yang dibutuhkan untuk memelihara dan memperbaiki sistem agar tetap berfungsi dengan baik.</a:t>
            </a:r>
            <a:endParaRPr lang="en-US" sz="1900" dirty="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207BDDB-5F6C-4CD1-AE05-4DCB76E66FBA}"/>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479</Words>
  <Application>Microsoft Office PowerPoint</Application>
  <PresentationFormat>Custom</PresentationFormat>
  <Paragraphs>88</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Inter</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ainur .</cp:lastModifiedBy>
  <cp:revision>5</cp:revision>
  <dcterms:created xsi:type="dcterms:W3CDTF">2024-11-13T16:11:29Z</dcterms:created>
  <dcterms:modified xsi:type="dcterms:W3CDTF">2024-11-14T02:22:37Z</dcterms:modified>
</cp:coreProperties>
</file>